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3" r:id="rId4"/>
    <p:sldId id="268" r:id="rId5"/>
    <p:sldId id="275" r:id="rId6"/>
    <p:sldId id="258" r:id="rId7"/>
    <p:sldId id="277" r:id="rId8"/>
    <p:sldId id="276" r:id="rId9"/>
    <p:sldId id="278" r:id="rId10"/>
    <p:sldId id="283" r:id="rId11"/>
    <p:sldId id="266" r:id="rId12"/>
    <p:sldId id="279" r:id="rId13"/>
    <p:sldId id="280" r:id="rId14"/>
    <p:sldId id="281" r:id="rId15"/>
    <p:sldId id="282" r:id="rId16"/>
  </p:sldIdLst>
  <p:sldSz cx="12192000" cy="6858000"/>
  <p:notesSz cx="6858000" cy="9144000"/>
  <p:embeddedFontLst>
    <p:embeddedFont>
      <p:font typeface="나눔명조" panose="020B0600000101010101" charset="-127"/>
      <p:regular r:id="rId17"/>
      <p:bold r:id="rId18"/>
    </p:embeddedFont>
    <p:embeddedFont>
      <p:font typeface="-윤고딕310" panose="020B0600000101010101" charset="-127"/>
      <p:regular r:id="rId19"/>
    </p:embeddedFont>
    <p:embeddedFont>
      <p:font typeface="-윤고딕320" panose="020B0600000101010101" charset="-127"/>
      <p:regular r:id="rId20"/>
    </p:embeddedFont>
    <p:embeddedFont>
      <p:font typeface="-윤고딕330" panose="020B0600000101010101" charset="-127"/>
      <p:regular r:id="rId21"/>
    </p:embeddedFont>
    <p:embeddedFont>
      <p:font typeface="-윤고딕340" panose="020B0600000101010101" charset="-127"/>
      <p:regular r:id="rId22"/>
    </p:embeddedFont>
    <p:embeddedFont>
      <p:font typeface="-윤고딕360" panose="020B0600000101010101" charset="-127"/>
      <p:regular r:id="rId23"/>
    </p:embeddedFont>
    <p:embeddedFont>
      <p:font typeface="Roboto" panose="020B0600000101010101" charset="0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7AA7BF"/>
    <a:srgbClr val="89AEE8"/>
    <a:srgbClr val="E6E6E6"/>
    <a:srgbClr val="96A3FF"/>
    <a:srgbClr val="288A70"/>
    <a:srgbClr val="595959"/>
    <a:srgbClr val="F1B769"/>
    <a:srgbClr val="98E0DE"/>
    <a:srgbClr val="FEEF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어두운 스타일 1 - 강조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29" autoAdjust="0"/>
    <p:restoredTop sz="94660"/>
  </p:normalViewPr>
  <p:slideViewPr>
    <p:cSldViewPr snapToGrid="0">
      <p:cViewPr>
        <p:scale>
          <a:sx n="66" d="100"/>
          <a:sy n="66" d="100"/>
        </p:scale>
        <p:origin x="3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17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41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91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605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03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6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84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228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17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87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059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AECA8-300A-4301-A5BF-3D7C785674EA}" type="datetimeFigureOut">
              <a:rPr lang="ko-KR" altLang="en-US" smtClean="0"/>
              <a:t>2019-12-30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08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iCeAuVt1uIQ&amp;feature=youtu.be" TargetMode="Externa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1155527" y="3779843"/>
            <a:ext cx="9144000" cy="1265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발표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: PKDP</a:t>
            </a:r>
            <a:b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endParaRPr lang="ko-KR" altLang="en-US" sz="2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71120" y="221301"/>
            <a:ext cx="1809095" cy="7309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부경대학교 학습동아리 </a:t>
            </a:r>
            <a:r>
              <a:rPr lang="en-US" altLang="ko-KR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PKDP</a:t>
            </a:r>
            <a:r>
              <a:rPr lang="ko-KR" altLang="en-US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조</a:t>
            </a:r>
            <a:endParaRPr lang="en-US" altLang="ko-KR" sz="1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8" name="양쪽 대괄호 27"/>
          <p:cNvSpPr/>
          <p:nvPr/>
        </p:nvSpPr>
        <p:spPr>
          <a:xfrm>
            <a:off x="1612727" y="1990390"/>
            <a:ext cx="8455631" cy="2075181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cxnSpLocks/>
          </p:cNvCxnSpPr>
          <p:nvPr/>
        </p:nvCxnSpPr>
        <p:spPr>
          <a:xfrm>
            <a:off x="71120" y="1000577"/>
            <a:ext cx="141743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671250" y="1919091"/>
            <a:ext cx="8404912" cy="23368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1647839" y="1466219"/>
            <a:ext cx="8404912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>
                <a:latin typeface="나눔명조" panose="02020603020101020101" pitchFamily="18" charset="-127"/>
                <a:ea typeface="나눔명조" panose="02020603020101020101" pitchFamily="18" charset="-127"/>
              </a:rPr>
              <a:t>사물인터넷의 무선 통신</a:t>
            </a:r>
            <a:br>
              <a:rPr lang="en-US" altLang="ko-KR" dirty="0">
                <a:latin typeface="나눔명조" panose="02020603020101020101" pitchFamily="18" charset="-127"/>
                <a:ea typeface="나눔명조" panose="02020603020101020101" pitchFamily="18" charset="-127"/>
              </a:rPr>
            </a:br>
            <a:r>
              <a:rPr lang="en-US" altLang="ko-KR" sz="2800" dirty="0">
                <a:latin typeface="나눔명조" panose="02020603020101020101" pitchFamily="18" charset="-127"/>
                <a:ea typeface="나눔명조" panose="02020603020101020101" pitchFamily="18" charset="-127"/>
              </a:rPr>
              <a:t>: </a:t>
            </a:r>
            <a:r>
              <a:rPr lang="ko-KR" altLang="en-US" sz="2800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아두이노를</a:t>
            </a:r>
            <a:r>
              <a:rPr lang="ko-KR" altLang="en-US" sz="280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이용한</a:t>
            </a:r>
            <a:r>
              <a:rPr lang="en-US" altLang="ko-KR" sz="280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r>
              <a:rPr lang="ko-KR" altLang="en-US" sz="2800" dirty="0">
                <a:latin typeface="나눔명조" panose="02020603020101020101" pitchFamily="18" charset="-127"/>
                <a:ea typeface="나눔명조" panose="02020603020101020101" pitchFamily="18" charset="-127"/>
              </a:rPr>
              <a:t>스마트 </a:t>
            </a:r>
            <a:r>
              <a:rPr lang="ko-KR" altLang="en-US" sz="2800" dirty="0" err="1">
                <a:latin typeface="나눔명조" panose="02020603020101020101" pitchFamily="18" charset="-127"/>
                <a:ea typeface="나눔명조" panose="02020603020101020101" pitchFamily="18" charset="-127"/>
              </a:rPr>
              <a:t>락</a:t>
            </a:r>
            <a:r>
              <a:rPr lang="ko-KR" altLang="en-US" sz="2800" dirty="0">
                <a:latin typeface="나눔명조" panose="02020603020101020101" pitchFamily="18" charset="-127"/>
                <a:ea typeface="나눔명조" panose="02020603020101020101" pitchFamily="18" charset="-127"/>
              </a:rPr>
              <a:t> 프로젝트 </a:t>
            </a:r>
            <a:endParaRPr lang="ko-KR" altLang="en-US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82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3220B48-6913-4214-A104-C1AB93D96CF1}"/>
              </a:ext>
            </a:extLst>
          </p:cNvPr>
          <p:cNvSpPr/>
          <p:nvPr/>
        </p:nvSpPr>
        <p:spPr>
          <a:xfrm>
            <a:off x="713740" y="2413337"/>
            <a:ext cx="107645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WIFI </a:t>
            </a:r>
            <a:r>
              <a:rPr lang="ko-KR" altLang="en-US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통신 </a:t>
            </a:r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+ </a:t>
            </a:r>
            <a:r>
              <a:rPr lang="ko-KR" altLang="en-US" sz="6000" dirty="0" err="1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아두이노</a:t>
            </a:r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0FFE6A2-CA22-4EB9-9DD6-DEFB3C4028B0}"/>
              </a:ext>
            </a:extLst>
          </p:cNvPr>
          <p:cNvGrpSpPr/>
          <p:nvPr/>
        </p:nvGrpSpPr>
        <p:grpSpPr>
          <a:xfrm>
            <a:off x="-31176" y="106915"/>
            <a:ext cx="12223176" cy="319531"/>
            <a:chOff x="-31176" y="126165"/>
            <a:chExt cx="12223176" cy="3195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2C408F-9DEA-4216-B240-D3FF15EE7BC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무선 통신</a:t>
              </a:r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프로젝트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8632F86-6E8A-4886-A130-2775A0E2346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F61546A-0149-43B3-B5B7-D3C177C62A2E}"/>
              </a:ext>
            </a:extLst>
          </p:cNvPr>
          <p:cNvSpPr/>
          <p:nvPr/>
        </p:nvSpPr>
        <p:spPr>
          <a:xfrm>
            <a:off x="713740" y="3670335"/>
            <a:ext cx="107645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Smart Key</a:t>
            </a:r>
            <a:r>
              <a:rPr lang="ko-KR" altLang="en-US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를 이용한 프로젝트 </a:t>
            </a:r>
            <a:r>
              <a:rPr lang="en-US" altLang="ko-KR" sz="60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21A3955-ACF6-4D66-93A3-D6089715F2D9}"/>
              </a:ext>
            </a:extLst>
          </p:cNvPr>
          <p:cNvCxnSpPr/>
          <p:nvPr/>
        </p:nvCxnSpPr>
        <p:spPr>
          <a:xfrm>
            <a:off x="3576320" y="3518666"/>
            <a:ext cx="494792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49320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5709" y="615739"/>
            <a:ext cx="5590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-윤고딕330" panose="020B0600000101010101" charset="-127"/>
                <a:ea typeface="-윤고딕330" panose="020B0600000101010101" charset="-127"/>
              </a:rPr>
              <a:t>WIFI</a:t>
            </a:r>
            <a:r>
              <a:rPr lang="ko-KR" altLang="en-US" sz="2800" dirty="0">
                <a:latin typeface="-윤고딕330" panose="020B0600000101010101" charset="-127"/>
                <a:ea typeface="-윤고딕330" panose="020B0600000101010101" charset="-127"/>
              </a:rPr>
              <a:t>를 이용한 공유 강의실</a:t>
            </a:r>
            <a:endParaRPr lang="en-US" altLang="ko-KR" sz="2800" dirty="0">
              <a:latin typeface="-윤고딕330" panose="020B0600000101010101" charset="-127"/>
              <a:ea typeface="-윤고딕330" panose="020B0600000101010101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당신의 학교를 공유하다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Uni-Share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5D2BEF8-C7B3-4DCA-90FC-ECE779351FDF}"/>
              </a:ext>
            </a:extLst>
          </p:cNvPr>
          <p:cNvGrpSpPr/>
          <p:nvPr/>
        </p:nvGrpSpPr>
        <p:grpSpPr>
          <a:xfrm>
            <a:off x="3628536" y="1309001"/>
            <a:ext cx="4934928" cy="4831880"/>
            <a:chOff x="2842508" y="331685"/>
            <a:chExt cx="6737427" cy="6737427"/>
          </a:xfrm>
        </p:grpSpPr>
        <p:pic>
          <p:nvPicPr>
            <p:cNvPr id="34" name="그림 33">
              <a:extLst>
                <a:ext uri="{FF2B5EF4-FFF2-40B4-BE49-F238E27FC236}">
                  <a16:creationId xmlns:a16="http://schemas.microsoft.com/office/drawing/2014/main" id="{BE672406-DB51-402E-858A-FF9F57EC1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2508" y="331685"/>
              <a:ext cx="6737427" cy="6737427"/>
            </a:xfrm>
            <a:prstGeom prst="rect">
              <a:avLst/>
            </a:prstGeom>
          </p:spPr>
        </p:pic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F5BDF69-A9F9-459C-A134-10B3C41AF31C}"/>
                </a:ext>
              </a:extLst>
            </p:cNvPr>
            <p:cNvSpPr/>
            <p:nvPr/>
          </p:nvSpPr>
          <p:spPr>
            <a:xfrm>
              <a:off x="3565451" y="1353881"/>
              <a:ext cx="5280837" cy="4217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18134A6-0237-4899-BD83-4A406A1AC6D3}"/>
                </a:ext>
              </a:extLst>
            </p:cNvPr>
            <p:cNvSpPr txBox="1"/>
            <p:nvPr/>
          </p:nvSpPr>
          <p:spPr>
            <a:xfrm>
              <a:off x="3565451" y="1339831"/>
              <a:ext cx="1679944" cy="472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Uni-share</a:t>
              </a:r>
              <a:endParaRPr lang="ko-KR" altLang="en-US" sz="1600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AE67FA-29BC-4654-B0AC-1585B6AD4A75}"/>
                </a:ext>
              </a:extLst>
            </p:cNvPr>
            <p:cNvSpPr txBox="1"/>
            <p:nvPr/>
          </p:nvSpPr>
          <p:spPr>
            <a:xfrm>
              <a:off x="7216033" y="1406305"/>
              <a:ext cx="1679944" cy="3647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5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Main</a:t>
              </a:r>
              <a:endParaRPr lang="ko-KR" altLang="en-US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0809FA6-545D-483D-8788-9AB1F62CADF5}"/>
                </a:ext>
              </a:extLst>
            </p:cNvPr>
            <p:cNvSpPr txBox="1"/>
            <p:nvPr/>
          </p:nvSpPr>
          <p:spPr>
            <a:xfrm>
              <a:off x="7889287" y="1406935"/>
              <a:ext cx="1679944" cy="3647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My </a:t>
              </a:r>
              <a:r>
                <a:rPr lang="en-US" altLang="ko-KR" sz="10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page</a:t>
              </a:r>
              <a:endParaRPr lang="ko-KR" altLang="en-US" sz="1100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B9C4C199-0D98-4B42-9AE4-59E31F88AA07}"/>
                </a:ext>
              </a:extLst>
            </p:cNvPr>
            <p:cNvCxnSpPr>
              <a:cxnSpLocks/>
            </p:cNvCxnSpPr>
            <p:nvPr/>
          </p:nvCxnSpPr>
          <p:spPr>
            <a:xfrm>
              <a:off x="7868021" y="1438205"/>
              <a:ext cx="0" cy="24939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A5BFAF3-3A1E-45FE-8CE9-3693C115D2FD}"/>
                </a:ext>
              </a:extLst>
            </p:cNvPr>
            <p:cNvSpPr txBox="1"/>
            <p:nvPr/>
          </p:nvSpPr>
          <p:spPr>
            <a:xfrm>
              <a:off x="4300870" y="2383778"/>
              <a:ext cx="3976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강의실을 공유하다</a:t>
              </a:r>
              <a:r>
                <a:rPr lang="en-US" altLang="ko-KR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.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F17F968-80C8-494B-9E64-8065EF0B13A5}"/>
                </a:ext>
              </a:extLst>
            </p:cNvPr>
            <p:cNvSpPr txBox="1"/>
            <p:nvPr/>
          </p:nvSpPr>
          <p:spPr>
            <a:xfrm>
              <a:off x="4217580" y="2855328"/>
              <a:ext cx="39765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“Uni-Share”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7095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5709" y="615739"/>
            <a:ext cx="55901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-윤고딕330" panose="020B0600000101010101" charset="-127"/>
                <a:ea typeface="-윤고딕330" panose="020B0600000101010101" charset="-127"/>
              </a:rPr>
              <a:t>WIFI</a:t>
            </a:r>
            <a:r>
              <a:rPr lang="ko-KR" altLang="en-US" sz="2800" dirty="0">
                <a:latin typeface="-윤고딕330" panose="020B0600000101010101" charset="-127"/>
                <a:ea typeface="-윤고딕330" panose="020B0600000101010101" charset="-127"/>
              </a:rPr>
              <a:t>를 이용한 공유 강의실</a:t>
            </a:r>
            <a:endParaRPr lang="en-US" altLang="ko-KR" sz="2800" dirty="0">
              <a:latin typeface="-윤고딕330" panose="020B0600000101010101" charset="-127"/>
              <a:ea typeface="-윤고딕330" panose="020B0600000101010101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당신의 학교를 공유하다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Uni-Share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00BD02F-0148-4814-9A6E-52CED1403028}"/>
              </a:ext>
            </a:extLst>
          </p:cNvPr>
          <p:cNvGrpSpPr/>
          <p:nvPr/>
        </p:nvGrpSpPr>
        <p:grpSpPr>
          <a:xfrm>
            <a:off x="2197818" y="1447529"/>
            <a:ext cx="4333085" cy="3745774"/>
            <a:chOff x="1761875" y="1447529"/>
            <a:chExt cx="4333085" cy="374577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B6CBA5E-7B23-4C1C-B879-1906276FAF5C}"/>
                </a:ext>
              </a:extLst>
            </p:cNvPr>
            <p:cNvSpPr txBox="1"/>
            <p:nvPr/>
          </p:nvSpPr>
          <p:spPr>
            <a:xfrm>
              <a:off x="2118383" y="2300889"/>
              <a:ext cx="397657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강의실을 공유하다</a:t>
              </a:r>
              <a:r>
                <a:rPr lang="en-US" altLang="ko-KR" sz="7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. 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311846BB-C253-4553-B41C-6C7A2DB3B01C}"/>
                </a:ext>
              </a:extLst>
            </p:cNvPr>
            <p:cNvGrpSpPr/>
            <p:nvPr/>
          </p:nvGrpSpPr>
          <p:grpSpPr>
            <a:xfrm>
              <a:off x="1761875" y="1447529"/>
              <a:ext cx="3464160" cy="3745774"/>
              <a:chOff x="2507395" y="2121296"/>
              <a:chExt cx="2517321" cy="2517321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862BB403-9F9F-4BE4-AF94-7C061BE65FCA}"/>
                  </a:ext>
                </a:extLst>
              </p:cNvPr>
              <p:cNvSpPr/>
              <p:nvPr/>
            </p:nvSpPr>
            <p:spPr>
              <a:xfrm>
                <a:off x="2766461" y="2503061"/>
                <a:ext cx="2017295" cy="20005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500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0F89987-C8A4-42D0-B39C-FA56B01613FF}"/>
                  </a:ext>
                </a:extLst>
              </p:cNvPr>
              <p:cNvSpPr txBox="1"/>
              <p:nvPr/>
            </p:nvSpPr>
            <p:spPr>
              <a:xfrm>
                <a:off x="2766461" y="2529273"/>
                <a:ext cx="47915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5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Uni-share</a:t>
                </a:r>
                <a:endParaRPr lang="ko-KR" altLang="en-US" sz="500" dirty="0">
                  <a:solidFill>
                    <a:schemeClr val="bg1"/>
                  </a:solidFill>
                  <a:latin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grpSp>
            <p:nvGrpSpPr>
              <p:cNvPr id="25" name="그룹 24">
                <a:extLst>
                  <a:ext uri="{FF2B5EF4-FFF2-40B4-BE49-F238E27FC236}">
                    <a16:creationId xmlns:a16="http://schemas.microsoft.com/office/drawing/2014/main" id="{C738E6E7-43B4-4B1E-A58A-4362E15BCA2B}"/>
                  </a:ext>
                </a:extLst>
              </p:cNvPr>
              <p:cNvGrpSpPr/>
              <p:nvPr/>
            </p:nvGrpSpPr>
            <p:grpSpPr>
              <a:xfrm>
                <a:off x="2507395" y="2121296"/>
                <a:ext cx="2517321" cy="2517321"/>
                <a:chOff x="2507395" y="2121296"/>
                <a:chExt cx="2517321" cy="2517321"/>
              </a:xfrm>
            </p:grpSpPr>
            <p:pic>
              <p:nvPicPr>
                <p:cNvPr id="26" name="그림 25">
                  <a:extLst>
                    <a:ext uri="{FF2B5EF4-FFF2-40B4-BE49-F238E27FC236}">
                      <a16:creationId xmlns:a16="http://schemas.microsoft.com/office/drawing/2014/main" id="{E3772944-EE87-4574-9C56-866FC5B1B4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7395" y="2121296"/>
                  <a:ext cx="2517321" cy="2517321"/>
                </a:xfrm>
                <a:prstGeom prst="rect">
                  <a:avLst/>
                </a:prstGeom>
              </p:spPr>
            </p:pic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B4A4883A-C513-4664-ACE7-E007A7953A48}"/>
                    </a:ext>
                  </a:extLst>
                </p:cNvPr>
                <p:cNvSpPr txBox="1"/>
                <p:nvPr/>
              </p:nvSpPr>
              <p:spPr>
                <a:xfrm>
                  <a:off x="3389333" y="3014932"/>
                  <a:ext cx="1127464" cy="2275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>
                      <a:latin typeface="-윤고딕320" panose="02030504000101010101" pitchFamily="18" charset="-127"/>
                      <a:ea typeface="-윤고딕320" panose="02030504000101010101" pitchFamily="18" charset="-127"/>
                    </a:rPr>
                    <a:t>1234</a:t>
                  </a:r>
                  <a:endParaRPr lang="ko-KR" altLang="en-US" sz="1600" dirty="0">
                    <a:latin typeface="-윤고딕320" panose="02030504000101010101" pitchFamily="18" charset="-127"/>
                    <a:ea typeface="-윤고딕320" panose="02030504000101010101" pitchFamily="18" charset="-127"/>
                  </a:endParaRPr>
                </a:p>
              </p:txBody>
            </p:sp>
          </p:grpSp>
        </p:grpSp>
      </p:grp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EB40D4D-E96D-4EDB-8A6B-5F1523BA445A}"/>
              </a:ext>
            </a:extLst>
          </p:cNvPr>
          <p:cNvCxnSpPr>
            <a:cxnSpLocks/>
          </p:cNvCxnSpPr>
          <p:nvPr/>
        </p:nvCxnSpPr>
        <p:spPr>
          <a:xfrm>
            <a:off x="5863337" y="3252817"/>
            <a:ext cx="10830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D8DBB69E-2DD3-4062-ABDA-67DF75C301C7}"/>
              </a:ext>
            </a:extLst>
          </p:cNvPr>
          <p:cNvSpPr/>
          <p:nvPr/>
        </p:nvSpPr>
        <p:spPr>
          <a:xfrm>
            <a:off x="8811440" y="1803839"/>
            <a:ext cx="1222409" cy="42351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101</a:t>
            </a:r>
            <a:endParaRPr lang="ko-KR" altLang="en-US" dirty="0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483B0081-1482-46D2-ABEF-9A0E6DDC03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23" y="3029143"/>
            <a:ext cx="2679071" cy="267907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86930B35-1476-429E-8F7D-F6CEE6F53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831" y="990905"/>
            <a:ext cx="4876190" cy="48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089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당신의 학교를 공유하다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Uni-Share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[VAP]시연1 (3)">
            <a:hlinkClick r:id="" action="ppaction://media"/>
            <a:extLst>
              <a:ext uri="{FF2B5EF4-FFF2-40B4-BE49-F238E27FC236}">
                <a16:creationId xmlns:a16="http://schemas.microsoft.com/office/drawing/2014/main" id="{B691D314-32C2-464C-B593-209937CF18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5829" y="734529"/>
            <a:ext cx="9580341" cy="538894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D259384-5F63-449A-9768-F5D759EFB76F}"/>
              </a:ext>
            </a:extLst>
          </p:cNvPr>
          <p:cNvSpPr/>
          <p:nvPr/>
        </p:nvSpPr>
        <p:spPr>
          <a:xfrm>
            <a:off x="3038375" y="615705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hlinkClick r:id="rId5"/>
              </a:rPr>
              <a:t>https://www.youtube.com/watch?v=iCeAuVt1uIQ&amp;feature=youtu.be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824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DAE27ED-6840-4599-A257-9A1D8A0F6EBA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3144DB5-590B-447C-B2D1-4137EFE26EDF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A1D2E7-F7B4-4288-AF23-805D13702C5F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당신의 학교를 공유하다 </a:t>
              </a:r>
              <a:r>
                <a:rPr lang="en-US" altLang="ko-KR" sz="1200" dirty="0">
                  <a:latin typeface="-윤고딕310" panose="02030504000101010101" pitchFamily="18" charset="-127"/>
                  <a:ea typeface="-윤고딕310" panose="02030504000101010101" pitchFamily="18" charset="-127"/>
                </a:rPr>
                <a:t>Uni-Share</a:t>
              </a:r>
              <a:endParaRPr lang="en-US" altLang="ko-KR" sz="12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cxnSp>
          <p:nvCxnSpPr>
            <p:cNvPr id="22" name="직선 연결선 21">
              <a:extLst>
                <a:ext uri="{FF2B5EF4-FFF2-40B4-BE49-F238E27FC236}">
                  <a16:creationId xmlns:a16="http://schemas.microsoft.com/office/drawing/2014/main" id="{94E9C34D-708E-4C25-A863-A826539DA65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2F481D84-6DDC-4F7D-9ECA-09C476BA0E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2746930"/>
              </p:ext>
            </p:extLst>
          </p:nvPr>
        </p:nvGraphicFramePr>
        <p:xfrm>
          <a:off x="1288716" y="1237197"/>
          <a:ext cx="9614568" cy="4843833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807284">
                  <a:extLst>
                    <a:ext uri="{9D8B030D-6E8A-4147-A177-3AD203B41FA5}">
                      <a16:colId xmlns:a16="http://schemas.microsoft.com/office/drawing/2014/main" val="1698403006"/>
                    </a:ext>
                  </a:extLst>
                </a:gridCol>
                <a:gridCol w="4807284">
                  <a:extLst>
                    <a:ext uri="{9D8B030D-6E8A-4147-A177-3AD203B41FA5}">
                      <a16:colId xmlns:a16="http://schemas.microsoft.com/office/drawing/2014/main" val="3089212484"/>
                    </a:ext>
                  </a:extLst>
                </a:gridCol>
              </a:tblGrid>
              <a:tr h="739642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800" b="0" dirty="0">
                          <a:solidFill>
                            <a:schemeClr val="tx1"/>
                          </a:solidFill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도출 성과 및 발전 방향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47918"/>
                  </a:ext>
                </a:extLst>
              </a:tr>
              <a:tr h="6701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도출 성과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발전 방향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3348598"/>
                  </a:ext>
                </a:extLst>
              </a:tr>
              <a:tr h="3434083">
                <a:tc>
                  <a:txBody>
                    <a:bodyPr/>
                    <a:lstStyle/>
                    <a:p>
                      <a:pPr marL="342900" indent="-34290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사물인터넷과 무선통신에 대한 이해도  향상 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342900" indent="-34290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4</a:t>
                      </a: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차 산업혁명 관련 지식 습득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342900" indent="-34290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프로젝트를 통해 사물 인터넷 통신 경험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algn="ctr" latinLnBrk="1"/>
                      <a:endParaRPr lang="ko-KR" altLang="en-US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프로젝트 웹페이지 수정</a:t>
                      </a: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회원 정보 관리</a:t>
                      </a: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)</a:t>
                      </a: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모든 회원이 사용 가능하도록 자체 서버가 아닌 클라우드 서버 구축  </a:t>
                      </a: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0" indent="0" algn="ctr" latinLnBrk="1">
                        <a:buFont typeface="Wingdings" panose="05000000000000000000" pitchFamily="2" charset="2"/>
                        <a:buNone/>
                      </a:pPr>
                      <a:endParaRPr lang="en-US" altLang="ko-KR" sz="2000" dirty="0">
                        <a:latin typeface="-윤고딕310" panose="02030504000101010101" pitchFamily="18" charset="-127"/>
                        <a:ea typeface="-윤고딕310" panose="02030504000101010101" pitchFamily="18" charset="-127"/>
                      </a:endParaRP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현재 무선 </a:t>
                      </a:r>
                      <a:r>
                        <a:rPr lang="en-US" altLang="ko-KR" sz="2000" dirty="0" err="1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Wifi</a:t>
                      </a: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 </a:t>
                      </a: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사용 중</a:t>
                      </a: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,</a:t>
                      </a:r>
                      <a:r>
                        <a:rPr lang="ko-KR" altLang="en-US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 다양한 무선 통신 모듈 사용 </a:t>
                      </a:r>
                      <a:r>
                        <a:rPr lang="en-US" altLang="ko-KR" sz="2000" dirty="0">
                          <a:latin typeface="-윤고딕310" panose="02030504000101010101" pitchFamily="18" charset="-127"/>
                          <a:ea typeface="-윤고딕310" panose="02030504000101010101" pitchFamily="18" charset="-127"/>
                        </a:rPr>
                        <a:t> </a:t>
                      </a:r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endParaRPr lang="en-US" altLang="ko-KR" sz="2000" dirty="0"/>
                    </a:p>
                    <a:p>
                      <a:pPr marL="285750" indent="-285750" algn="ctr" latinLnBrk="1">
                        <a:buFont typeface="Wingdings" panose="05000000000000000000" pitchFamily="2" charset="2"/>
                        <a:buChar char="ü"/>
                      </a:pPr>
                      <a:endParaRPr lang="en-US" altLang="ko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7916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6004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1155527" y="3779843"/>
            <a:ext cx="9144000" cy="1265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발표</a:t>
            </a:r>
            <a: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  <a:t>: PKDP</a:t>
            </a:r>
            <a:br>
              <a:rPr lang="en-US" altLang="ko-KR" sz="2800" dirty="0"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endParaRPr lang="ko-KR" altLang="en-US" sz="28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71120" y="221301"/>
            <a:ext cx="1809095" cy="73097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부경대학교 학습동아리 </a:t>
            </a:r>
            <a:r>
              <a:rPr lang="en-US" altLang="ko-KR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PKDP</a:t>
            </a:r>
            <a:r>
              <a:rPr lang="ko-KR" altLang="en-US" sz="1200" dirty="0">
                <a:solidFill>
                  <a:srgbClr val="0070C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조</a:t>
            </a:r>
            <a:endParaRPr lang="en-US" altLang="ko-KR" sz="1200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8" name="양쪽 대괄호 27"/>
          <p:cNvSpPr/>
          <p:nvPr/>
        </p:nvSpPr>
        <p:spPr>
          <a:xfrm>
            <a:off x="1612727" y="1990390"/>
            <a:ext cx="8455631" cy="2075181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>
            <a:cxnSpLocks/>
          </p:cNvCxnSpPr>
          <p:nvPr/>
        </p:nvCxnSpPr>
        <p:spPr>
          <a:xfrm>
            <a:off x="71120" y="1000577"/>
            <a:ext cx="141743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1561927" y="1443043"/>
            <a:ext cx="8404912" cy="23368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1638086" y="1106515"/>
            <a:ext cx="8404912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dirty="0">
                <a:latin typeface="나눔명조" panose="02020603020101020101" pitchFamily="18" charset="-127"/>
                <a:ea typeface="나눔명조" panose="0202060302010102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790263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486971" y="604127"/>
            <a:ext cx="1475066" cy="70278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/>
          <p:cNvGrpSpPr/>
          <p:nvPr/>
        </p:nvGrpSpPr>
        <p:grpSpPr>
          <a:xfrm>
            <a:off x="71120" y="1724034"/>
            <a:ext cx="12039600" cy="1344168"/>
            <a:chOff x="0" y="2441448"/>
            <a:chExt cx="12192000" cy="1344168"/>
          </a:xfrm>
        </p:grpSpPr>
        <p:sp>
          <p:nvSpPr>
            <p:cNvPr id="2" name="직사각형 1"/>
            <p:cNvSpPr/>
            <p:nvPr/>
          </p:nvSpPr>
          <p:spPr>
            <a:xfrm>
              <a:off x="0" y="2441448"/>
              <a:ext cx="12192000" cy="1344168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197816" y="2633579"/>
              <a:ext cx="16495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1.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서론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팀 소개</a:t>
              </a:r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(PKDP)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27068" y="2633579"/>
              <a:ext cx="306185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2.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본론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사물인터넷의 무선통신</a:t>
              </a:r>
              <a:endParaRPr lang="en-US" altLang="ko-KR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en-US" altLang="ko-KR" b="1" dirty="0" err="1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Wifi</a:t>
              </a:r>
              <a:r>
                <a:rPr lang="ko-KR" altLang="en-US" b="1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모듈을 사용한 스마트 </a:t>
              </a:r>
              <a:r>
                <a:rPr lang="ko-KR" altLang="en-US" b="1" dirty="0" err="1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락</a:t>
              </a:r>
              <a:r>
                <a:rPr lang="ko-KR" altLang="en-US" b="1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</a:t>
              </a:r>
              <a:endParaRPr lang="en-US" altLang="ko-KR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517919" y="2633578"/>
              <a:ext cx="165446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3. </a:t>
              </a:r>
              <a:r>
                <a:rPr lang="ko-KR" altLang="en-US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결론</a:t>
              </a:r>
              <a:endParaRPr lang="en-US" altLang="ko-KR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b="1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향후 발전 방향</a:t>
              </a:r>
              <a:endParaRPr lang="en-US" altLang="ko-KR" b="1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7" name="양쪽 대괄호 6"/>
          <p:cNvSpPr/>
          <p:nvPr/>
        </p:nvSpPr>
        <p:spPr>
          <a:xfrm>
            <a:off x="210958" y="3710069"/>
            <a:ext cx="3573414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양쪽 대괄호 10"/>
          <p:cNvSpPr/>
          <p:nvPr/>
        </p:nvSpPr>
        <p:spPr>
          <a:xfrm>
            <a:off x="4014215" y="3710069"/>
            <a:ext cx="4378743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양쪽 대괄호 11"/>
          <p:cNvSpPr/>
          <p:nvPr/>
        </p:nvSpPr>
        <p:spPr>
          <a:xfrm>
            <a:off x="8585143" y="3693150"/>
            <a:ext cx="3461535" cy="1618488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/>
          <p:cNvGrpSpPr/>
          <p:nvPr/>
        </p:nvGrpSpPr>
        <p:grpSpPr>
          <a:xfrm>
            <a:off x="1129254" y="3761007"/>
            <a:ext cx="1768434" cy="1209133"/>
            <a:chOff x="1348719" y="4523077"/>
            <a:chExt cx="1768434" cy="1209133"/>
          </a:xfrm>
        </p:grpSpPr>
        <p:sp>
          <p:nvSpPr>
            <p:cNvPr id="14" name="TextBox 13"/>
            <p:cNvSpPr txBox="1"/>
            <p:nvPr/>
          </p:nvSpPr>
          <p:spPr>
            <a:xfrm>
              <a:off x="1348719" y="4523077"/>
              <a:ext cx="176843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  <a:cs typeface="Arial Unicode MS" panose="020B0604020202020204" pitchFamily="50" charset="-127"/>
                </a:rPr>
                <a:t> </a:t>
              </a:r>
              <a:endPara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endParaRPr>
            </a:p>
            <a:p>
              <a:pPr algn="ctr"/>
              <a:r>
                <a:rPr lang="en-US" altLang="ko-KR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PKDP</a:t>
              </a:r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조 팀 소개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90301" y="5362878"/>
              <a:ext cx="14029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-윤고딕320" panose="02030504000101010101" pitchFamily="18" charset="-127"/>
                  <a:ea typeface="-윤고딕320" panose="02030504000101010101" pitchFamily="18" charset="-127"/>
                </a:rPr>
                <a:t>팀 계획 소개</a:t>
              </a:r>
              <a:endPara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423679" y="4519313"/>
            <a:ext cx="11978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4192457" y="3870288"/>
            <a:ext cx="40222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사물 인터넷에 쓰이는 무선통신</a:t>
            </a:r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셀룰러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WIFI, </a:t>
            </a:r>
            <a:r>
              <a:rPr lang="en-US" altLang="ko-KR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LoRa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, LTE-M)</a:t>
            </a:r>
          </a:p>
          <a:p>
            <a:pPr algn="ctr"/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Wifi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 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모듈을 이용한 프로젝트 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스마트 </a:t>
            </a:r>
            <a:r>
              <a:rPr lang="ko-KR" altLang="en-US" dirty="0" err="1">
                <a:latin typeface="-윤고딕320" panose="02030504000101010101" pitchFamily="18" charset="-127"/>
                <a:ea typeface="-윤고딕320" panose="02030504000101010101" pitchFamily="18" charset="-127"/>
              </a:rPr>
              <a:t>락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</a:p>
          <a:p>
            <a:pPr algn="ctr"/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algn="ctr"/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pPr marL="342900" indent="-342900" algn="ctr">
              <a:buAutoNum type="arabicParenR"/>
            </a:pPr>
            <a:endParaRPr lang="en-US" altLang="ko-KR" dirty="0"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111093" y="4334647"/>
            <a:ext cx="2409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도출</a:t>
            </a:r>
            <a:r>
              <a:rPr lang="en-US" altLang="ko-KR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 </a:t>
            </a:r>
            <a:r>
              <a:rPr lang="ko-KR" altLang="en-US" dirty="0">
                <a:latin typeface="-윤고딕320" panose="02030504000101010101" pitchFamily="18" charset="-127"/>
                <a:ea typeface="-윤고딕320" panose="02030504000101010101" pitchFamily="18" charset="-127"/>
                <a:cs typeface="Arial Unicode MS" panose="020B0604020202020204" pitchFamily="50" charset="-127"/>
              </a:rPr>
              <a:t>성과 및 발전 방향</a:t>
            </a:r>
            <a:endParaRPr lang="en-US" altLang="ko-KR" dirty="0">
              <a:latin typeface="-윤고딕320" panose="02030504000101010101" pitchFamily="18" charset="-127"/>
              <a:ea typeface="-윤고딕320" panose="02030504000101010101" pitchFamily="18" charset="-127"/>
              <a:cs typeface="Arial Unicode MS" panose="020B0604020202020204" pitchFamily="50" charset="-127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1972311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194572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0286955" y="3059058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1"/>
          <p:cNvSpPr txBox="1">
            <a:spLocks/>
          </p:cNvSpPr>
          <p:nvPr/>
        </p:nvSpPr>
        <p:spPr>
          <a:xfrm>
            <a:off x="10609" y="421706"/>
            <a:ext cx="1961701" cy="12366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INDEX</a:t>
            </a:r>
            <a:br>
              <a:rPr lang="en-US" altLang="ko-KR" sz="4000" dirty="0">
                <a:latin typeface="나눔명조" panose="02020603020101020101" pitchFamily="18" charset="-127"/>
                <a:ea typeface="나눔명조" panose="02020603020101020101" pitchFamily="18" charset="-127"/>
              </a:rPr>
            </a:br>
            <a:endParaRPr lang="ko-KR" altLang="en-US" sz="4000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7B508A2-E93B-4298-9333-250645D7D866}"/>
              </a:ext>
            </a:extLst>
          </p:cNvPr>
          <p:cNvCxnSpPr/>
          <p:nvPr/>
        </p:nvCxnSpPr>
        <p:spPr>
          <a:xfrm>
            <a:off x="5604653" y="4600808"/>
            <a:ext cx="11978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25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6E5E260-0835-4D14-8365-D83420DA7591}"/>
              </a:ext>
            </a:extLst>
          </p:cNvPr>
          <p:cNvSpPr/>
          <p:nvPr/>
        </p:nvSpPr>
        <p:spPr>
          <a:xfrm>
            <a:off x="-433137" y="2156059"/>
            <a:ext cx="13167354" cy="785141"/>
          </a:xfrm>
          <a:prstGeom prst="rect">
            <a:avLst/>
          </a:prstGeom>
          <a:solidFill>
            <a:srgbClr val="7AA7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218963" y="1179255"/>
            <a:ext cx="7895134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PKDP(</a:t>
            </a:r>
            <a:r>
              <a:rPr lang="en-US" altLang="ko-KR" sz="3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Pukyong</a:t>
            </a:r>
            <a:r>
              <a:rPr lang="en-US" altLang="ko-KR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Developing Programmer) </a:t>
            </a:r>
            <a:endParaRPr lang="ko-KR" altLang="en-US" sz="3200" dirty="0">
              <a:solidFill>
                <a:schemeClr val="tx1">
                  <a:lumMod val="65000"/>
                  <a:lumOff val="3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991E477-E7C3-41BA-A528-461BA7924463}"/>
              </a:ext>
            </a:extLst>
          </p:cNvPr>
          <p:cNvSpPr txBox="1"/>
          <p:nvPr/>
        </p:nvSpPr>
        <p:spPr>
          <a:xfrm>
            <a:off x="-31176" y="126165"/>
            <a:ext cx="25888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-윤고딕310" panose="020B0600000101010101" charset="-127"/>
                <a:ea typeface="-윤고딕310" panose="020B0600000101010101" charset="-127"/>
              </a:rPr>
              <a:t>1. </a:t>
            </a:r>
            <a:r>
              <a:rPr lang="ko-KR" altLang="en-US" sz="1200" dirty="0" err="1">
                <a:latin typeface="-윤고딕310" panose="020B0600000101010101" charset="-127"/>
                <a:ea typeface="-윤고딕310" panose="020B0600000101010101" charset="-127"/>
              </a:rPr>
              <a:t>팀소개</a:t>
            </a:r>
            <a:endParaRPr lang="en-US" altLang="ko-KR" sz="1200" dirty="0">
              <a:latin typeface="-윤고딕310" panose="020B0600000101010101" charset="-127"/>
              <a:ea typeface="-윤고딕310" panose="020B0600000101010101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68A0974D-DE49-408E-A7C2-F9238A48F033}"/>
              </a:ext>
            </a:extLst>
          </p:cNvPr>
          <p:cNvCxnSpPr>
            <a:cxnSpLocks/>
          </p:cNvCxnSpPr>
          <p:nvPr/>
        </p:nvCxnSpPr>
        <p:spPr>
          <a:xfrm>
            <a:off x="0" y="445696"/>
            <a:ext cx="12192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29E82F7-7BA0-437B-B8EF-52770C38E1FE}"/>
              </a:ext>
            </a:extLst>
          </p:cNvPr>
          <p:cNvCxnSpPr/>
          <p:nvPr/>
        </p:nvCxnSpPr>
        <p:spPr>
          <a:xfrm>
            <a:off x="1247779" y="3048951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3346B7D-5AEC-4965-BB7B-18A7BE277AB2}"/>
              </a:ext>
            </a:extLst>
          </p:cNvPr>
          <p:cNvCxnSpPr/>
          <p:nvPr/>
        </p:nvCxnSpPr>
        <p:spPr>
          <a:xfrm>
            <a:off x="4480369" y="3048951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500644F-63EF-40AE-9148-CE0169434800}"/>
              </a:ext>
            </a:extLst>
          </p:cNvPr>
          <p:cNvCxnSpPr/>
          <p:nvPr/>
        </p:nvCxnSpPr>
        <p:spPr>
          <a:xfrm>
            <a:off x="7703834" y="3057921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1A4940-5E0D-48F3-8336-35F34F1F0B07}"/>
              </a:ext>
            </a:extLst>
          </p:cNvPr>
          <p:cNvSpPr txBox="1"/>
          <p:nvPr/>
        </p:nvSpPr>
        <p:spPr>
          <a:xfrm>
            <a:off x="-142294" y="3536750"/>
            <a:ext cx="2780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국제지역학부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6F07935-87C9-49A3-AF9E-FCF1D8E9CBE4}"/>
              </a:ext>
            </a:extLst>
          </p:cNvPr>
          <p:cNvSpPr txBox="1"/>
          <p:nvPr/>
        </p:nvSpPr>
        <p:spPr>
          <a:xfrm>
            <a:off x="2947924" y="3536750"/>
            <a:ext cx="306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컴퓨터 공학과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57703C-4C03-4FE5-AB71-D7C8B099714A}"/>
              </a:ext>
            </a:extLst>
          </p:cNvPr>
          <p:cNvSpPr txBox="1"/>
          <p:nvPr/>
        </p:nvSpPr>
        <p:spPr>
          <a:xfrm>
            <a:off x="6170599" y="3575249"/>
            <a:ext cx="306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의공학과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336B2F4B-E2FB-440F-A203-0036EC84E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79" y="3998415"/>
            <a:ext cx="2160000" cy="2160000"/>
          </a:xfrm>
          <a:prstGeom prst="ellipse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FC65B52-BC5A-42FD-8359-054CCDA3D7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334" y="4048941"/>
            <a:ext cx="2161000" cy="2160000"/>
          </a:xfrm>
          <a:prstGeom prst="ellipse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D7F5AF3-EE8D-44B0-89E6-AEF785C48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0369" y="3998415"/>
            <a:ext cx="2160000" cy="2224824"/>
          </a:xfrm>
          <a:prstGeom prst="ellipse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380012F-C690-428D-BA4F-6B31C50F0617}"/>
              </a:ext>
            </a:extLst>
          </p:cNvPr>
          <p:cNvSpPr txBox="1"/>
          <p:nvPr/>
        </p:nvSpPr>
        <p:spPr>
          <a:xfrm>
            <a:off x="690076" y="2358624"/>
            <a:ext cx="1655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송승기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F6B496-DB30-446D-928F-78EE871DC79E}"/>
              </a:ext>
            </a:extLst>
          </p:cNvPr>
          <p:cNvSpPr txBox="1"/>
          <p:nvPr/>
        </p:nvSpPr>
        <p:spPr>
          <a:xfrm>
            <a:off x="3981829" y="2358624"/>
            <a:ext cx="1655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김수연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4CE886E-71B5-4899-BA94-838009D57181}"/>
              </a:ext>
            </a:extLst>
          </p:cNvPr>
          <p:cNvSpPr txBox="1"/>
          <p:nvPr/>
        </p:nvSpPr>
        <p:spPr>
          <a:xfrm>
            <a:off x="7206207" y="2358624"/>
            <a:ext cx="1655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성효진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D5E4BF-0A17-4499-92E5-1A81AC0300FB}"/>
              </a:ext>
            </a:extLst>
          </p:cNvPr>
          <p:cNvSpPr txBox="1"/>
          <p:nvPr/>
        </p:nvSpPr>
        <p:spPr>
          <a:xfrm>
            <a:off x="10430585" y="2358623"/>
            <a:ext cx="16555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염혜린</a:t>
            </a:r>
            <a:endParaRPr lang="ko-KR" altLang="en-US" sz="24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7F5B685A-033B-449D-9CFD-A5A24F324D40}"/>
              </a:ext>
            </a:extLst>
          </p:cNvPr>
          <p:cNvCxnSpPr/>
          <p:nvPr/>
        </p:nvCxnSpPr>
        <p:spPr>
          <a:xfrm>
            <a:off x="10976432" y="304495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5CDE1F1-7F35-408A-B962-C8CA29AF44D1}"/>
              </a:ext>
            </a:extLst>
          </p:cNvPr>
          <p:cNvSpPr txBox="1"/>
          <p:nvPr/>
        </p:nvSpPr>
        <p:spPr>
          <a:xfrm>
            <a:off x="9443197" y="3580938"/>
            <a:ext cx="3066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응용수학과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0BE0AC-3DDF-43C0-A88A-E369C2148C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7299" y="4063239"/>
            <a:ext cx="2160001" cy="21600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05016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2257972" y="852537"/>
            <a:ext cx="7676055" cy="55759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857161" y="596697"/>
            <a:ext cx="77724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계획</a:t>
            </a:r>
          </a:p>
        </p:txBody>
      </p:sp>
      <p:cxnSp>
        <p:nvCxnSpPr>
          <p:cNvPr id="26" name="직선 연결선 25"/>
          <p:cNvCxnSpPr>
            <a:cxnSpLocks/>
          </p:cNvCxnSpPr>
          <p:nvPr/>
        </p:nvCxnSpPr>
        <p:spPr>
          <a:xfrm>
            <a:off x="5975343" y="1642127"/>
            <a:ext cx="0" cy="539868"/>
          </a:xfrm>
          <a:prstGeom prst="line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7387247-C944-4612-B12E-22BBD12E9D8A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ED27159-CAF4-4235-81F9-FE72C8BBA18D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1. </a:t>
              </a:r>
              <a:r>
                <a:rPr lang="ko-KR" altLang="en-US" sz="1200" dirty="0" err="1">
                  <a:latin typeface="-윤고딕310" panose="020B0600000101010101" charset="-127"/>
                  <a:ea typeface="-윤고딕310" panose="020B0600000101010101" charset="-127"/>
                </a:rPr>
                <a:t>팀계획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B1108B97-81B8-4769-863D-8FC8F697B10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F8408D6-0478-4122-B8D0-1067F40C30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756823"/>
              </p:ext>
            </p:extLst>
          </p:nvPr>
        </p:nvGraphicFramePr>
        <p:xfrm>
          <a:off x="1414914" y="1578694"/>
          <a:ext cx="9952522" cy="4681870"/>
        </p:xfrm>
        <a:graphic>
          <a:graphicData uri="http://schemas.openxmlformats.org/drawingml/2006/table">
            <a:tbl>
              <a:tblPr/>
              <a:tblGrid>
                <a:gridCol w="1598602">
                  <a:extLst>
                    <a:ext uri="{9D8B030D-6E8A-4147-A177-3AD203B41FA5}">
                      <a16:colId xmlns:a16="http://schemas.microsoft.com/office/drawing/2014/main" val="1759328177"/>
                    </a:ext>
                  </a:extLst>
                </a:gridCol>
                <a:gridCol w="3581009">
                  <a:extLst>
                    <a:ext uri="{9D8B030D-6E8A-4147-A177-3AD203B41FA5}">
                      <a16:colId xmlns:a16="http://schemas.microsoft.com/office/drawing/2014/main" val="727424356"/>
                    </a:ext>
                  </a:extLst>
                </a:gridCol>
                <a:gridCol w="3034782">
                  <a:extLst>
                    <a:ext uri="{9D8B030D-6E8A-4147-A177-3AD203B41FA5}">
                      <a16:colId xmlns:a16="http://schemas.microsoft.com/office/drawing/2014/main" val="306048579"/>
                    </a:ext>
                  </a:extLst>
                </a:gridCol>
                <a:gridCol w="1738129">
                  <a:extLst>
                    <a:ext uri="{9D8B030D-6E8A-4147-A177-3AD203B41FA5}">
                      <a16:colId xmlns:a16="http://schemas.microsoft.com/office/drawing/2014/main" val="3905497850"/>
                    </a:ext>
                  </a:extLst>
                </a:gridCol>
              </a:tblGrid>
              <a:tr h="583245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1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학습 날짜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1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학습 내용</a:t>
                      </a: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1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학습 장소</a:t>
                      </a: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2400" b="1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비고</a:t>
                      </a: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8051324"/>
                  </a:ext>
                </a:extLst>
              </a:tr>
              <a:tr h="51675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(10.08)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4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차 산업 혁명과 사물인터넷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부경대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중앙도서관 </a:t>
                      </a: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스터디룸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OT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및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차발표 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1377121"/>
                  </a:ext>
                </a:extLst>
              </a:tr>
              <a:tr h="49304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(10.15)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사물인터넷에 사용되는 무선 통신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부경대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중앙도서관 </a:t>
                      </a: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스터디룸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차 발표 및 토론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1716128"/>
                  </a:ext>
                </a:extLst>
              </a:tr>
              <a:tr h="49304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(10.29)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LPWAN 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무선 통신 비교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부경대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중앙도서관 </a:t>
                      </a: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스터디룸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차 발표 및 토론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5206451"/>
                  </a:ext>
                </a:extLst>
              </a:tr>
              <a:tr h="493049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4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(11.04)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 err="1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LoRa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 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무선 통신의 장 단점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부경대 중앙도서관 스터디룸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4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차 발표 및 토론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350468"/>
                  </a:ext>
                </a:extLst>
              </a:tr>
              <a:tr h="51675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5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(11.11)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OT</a:t>
                      </a:r>
                      <a:endParaRPr 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부산 콘텐츠 코리아 랩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경성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)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OT</a:t>
                      </a:r>
                      <a:endParaRPr 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5139487"/>
                  </a:ext>
                </a:extLst>
              </a:tr>
              <a:tr h="51675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6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(11.18)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부산 콘텐츠 코리아 랩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센텀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)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1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569663"/>
                  </a:ext>
                </a:extLst>
              </a:tr>
              <a:tr h="51675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7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(11.25)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부산 콘텐츠 코리아 랩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센텀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)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2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6750657"/>
                  </a:ext>
                </a:extLst>
              </a:tr>
              <a:tr h="514796"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8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(12.02)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부산 콘텐츠 코리아 랩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(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센텀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)</a:t>
                      </a:r>
                      <a:endParaRPr lang="ko-KR" altLang="en-US" sz="2400" kern="0" spc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ctr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프로젝트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3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latin typeface="-윤고딕330" panose="02030504000101010101" pitchFamily="18" charset="-127"/>
                          <a:ea typeface="-윤고딕330" panose="02030504000101010101" pitchFamily="18" charset="-127"/>
                        </a:rPr>
                        <a:t>주차</a:t>
                      </a:r>
                      <a:endParaRPr lang="ko-KR" altLang="en-US" sz="2400" kern="0" spc="0" dirty="0">
                        <a:solidFill>
                          <a:srgbClr val="000000"/>
                        </a:solidFill>
                        <a:effectLst/>
                        <a:latin typeface="-윤고딕330" panose="02030504000101010101" pitchFamily="18" charset="-127"/>
                        <a:ea typeface="-윤고딕330" panose="02030504000101010101" pitchFamily="18" charset="-127"/>
                      </a:endParaRPr>
                    </a:p>
                  </a:txBody>
                  <a:tcPr anchor="ctr">
                    <a:lnL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12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7907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8258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9143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3220B48-6913-4214-A104-C1AB93D96CF1}"/>
              </a:ext>
            </a:extLst>
          </p:cNvPr>
          <p:cNvSpPr/>
          <p:nvPr/>
        </p:nvSpPr>
        <p:spPr>
          <a:xfrm>
            <a:off x="713740" y="2705725"/>
            <a:ext cx="1076452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88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사물인터넷</a:t>
            </a:r>
            <a:r>
              <a:rPr lang="en-US" altLang="ko-KR" sz="88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? 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0FFE6A2-CA22-4EB9-9DD6-DEFB3C4028B0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B2C408F-9DEA-4216-B240-D3FF15EE7BC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1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주차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D8632F86-6E8A-4886-A130-2775A0E2346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9079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415" y="4574389"/>
            <a:ext cx="1617656" cy="158202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4582160" y="2531581"/>
            <a:ext cx="3708400" cy="5283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643820" y="3454911"/>
            <a:ext cx="519084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모든 사물들의 연결</a:t>
            </a:r>
            <a:endParaRPr lang="ko-KR" altLang="en-US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164983" y="2029743"/>
            <a:ext cx="1076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>
                <a:solidFill>
                  <a:schemeClr val="accent6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사물인터넷</a:t>
            </a:r>
            <a:r>
              <a:rPr lang="en-US" altLang="ko-KR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=IoT(Internet of Things)</a:t>
            </a:r>
            <a:endParaRPr lang="en-US" altLang="ko-KR" sz="54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576320" y="3287659"/>
            <a:ext cx="494792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83F885-3CFE-4AF5-901A-87079D6581B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4F7C12-BD13-4F62-B8C0-9A0E0D19899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1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주차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168B421-A849-4E1F-AB8C-55ECF8F6C5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5492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4241800" y="1915564"/>
            <a:ext cx="3708400" cy="5283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713740" y="1370274"/>
            <a:ext cx="1076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5400" dirty="0">
                <a:solidFill>
                  <a:srgbClr val="FF000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사물인터넷에 쓰이는  </a:t>
            </a:r>
            <a:r>
              <a:rPr lang="ko-KR" altLang="en-US" sz="5400" dirty="0">
                <a:solidFill>
                  <a:schemeClr val="accent5">
                    <a:lumMod val="7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무선통신</a:t>
            </a:r>
            <a:endParaRPr lang="en-US" altLang="ko-KR" sz="5400" dirty="0">
              <a:solidFill>
                <a:schemeClr val="accent5">
                  <a:lumMod val="7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3235960" y="2671642"/>
            <a:ext cx="4947920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83F885-3CFE-4AF5-901A-87079D6581B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4F7C12-BD13-4F62-B8C0-9A0E0D19899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2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주차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168B421-A849-4E1F-AB8C-55ECF8F6C5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2DFEADE0-172E-481F-8C63-BACA192FB7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727" y="3351998"/>
            <a:ext cx="5312545" cy="2820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064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116530" y="5765973"/>
            <a:ext cx="10394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WIFI, </a:t>
            </a:r>
            <a:r>
              <a:rPr lang="en-US" altLang="ko-KR" sz="3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LoRa</a:t>
            </a:r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LTE-M, NB-IoT, Bluetooth</a:t>
            </a:r>
            <a:endParaRPr lang="ko-KR" alt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83F885-3CFE-4AF5-901A-87079D6581B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4F7C12-BD13-4F62-B8C0-9A0E0D19899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3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주차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168B421-A849-4E1F-AB8C-55ECF8F6C5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7870733-EBBB-45F0-9A29-A95FF3AA6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455" y="1740280"/>
            <a:ext cx="4767262" cy="46955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B1CC266-31F4-4DAA-B14C-F7CEDC564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438" y="1070398"/>
            <a:ext cx="4128148" cy="206407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C959BE2-C923-42E5-911D-00E1417D2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291" y="1536887"/>
            <a:ext cx="3787337" cy="291333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2DA9D37-1A48-4949-80B7-BB984C21BC0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166" y="1399292"/>
            <a:ext cx="2210746" cy="123663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6460E4A3-5CC2-45B9-8A1A-3FAEDE4D634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843" y="3562389"/>
            <a:ext cx="2608884" cy="90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27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D683F885-3CFE-4AF5-901A-87079D6581BC}"/>
              </a:ext>
            </a:extLst>
          </p:cNvPr>
          <p:cNvGrpSpPr/>
          <p:nvPr/>
        </p:nvGrpSpPr>
        <p:grpSpPr>
          <a:xfrm>
            <a:off x="-31176" y="126165"/>
            <a:ext cx="12223176" cy="319531"/>
            <a:chOff x="-31176" y="126165"/>
            <a:chExt cx="12223176" cy="3195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4F7C12-BD13-4F62-B8C0-9A0E0D198992}"/>
                </a:ext>
              </a:extLst>
            </p:cNvPr>
            <p:cNvSpPr txBox="1"/>
            <p:nvPr/>
          </p:nvSpPr>
          <p:spPr>
            <a:xfrm>
              <a:off x="-31176" y="126165"/>
              <a:ext cx="2588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latin typeface="-윤고딕310" panose="020B0600000101010101" charset="-127"/>
                  <a:ea typeface="-윤고딕310" panose="020B0600000101010101" charset="-127"/>
                </a:rPr>
                <a:t> 4</a:t>
              </a:r>
              <a:r>
                <a:rPr lang="ko-KR" altLang="en-US" sz="1200" dirty="0">
                  <a:latin typeface="-윤고딕310" panose="020B0600000101010101" charset="-127"/>
                  <a:ea typeface="-윤고딕310" panose="020B0600000101010101" charset="-127"/>
                </a:rPr>
                <a:t>주차</a:t>
              </a:r>
              <a:endParaRPr lang="en-US" altLang="ko-KR" sz="1200" dirty="0">
                <a:latin typeface="-윤고딕310" panose="020B0600000101010101" charset="-127"/>
                <a:ea typeface="-윤고딕310" panose="020B0600000101010101" charset="-127"/>
              </a:endParaRPr>
            </a:p>
          </p:txBody>
        </p: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1168B421-A849-4E1F-AB8C-55ECF8F6C5B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45696"/>
              <a:ext cx="12192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1F489C74-662F-4BC4-B25F-14BB46CC69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067" y="2601825"/>
            <a:ext cx="4748075" cy="16543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714A51-7F92-4E74-B0B1-B5B5BE8F6D6D}"/>
              </a:ext>
            </a:extLst>
          </p:cNvPr>
          <p:cNvSpPr txBox="1"/>
          <p:nvPr/>
        </p:nvSpPr>
        <p:spPr>
          <a:xfrm>
            <a:off x="5005137" y="3099335"/>
            <a:ext cx="20309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latin typeface="-윤고딕360" panose="02030504000101010101" pitchFamily="18" charset="-127"/>
                <a:ea typeface="-윤고딕360" panose="02030504000101010101" pitchFamily="18" charset="-127"/>
              </a:rPr>
              <a:t>vs</a:t>
            </a:r>
            <a:endParaRPr lang="ko-KR" altLang="en-US" sz="6000" dirty="0"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4FF11B9-C788-4A1F-A852-FD4B090042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787" y="1770767"/>
            <a:ext cx="3316466" cy="33164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B530D8-4918-475D-9C8A-B8F84431AA1E}"/>
              </a:ext>
            </a:extLst>
          </p:cNvPr>
          <p:cNvSpPr txBox="1"/>
          <p:nvPr/>
        </p:nvSpPr>
        <p:spPr>
          <a:xfrm>
            <a:off x="221382" y="4813194"/>
            <a:ext cx="50436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>
                <a:solidFill>
                  <a:srgbClr val="FF505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“</a:t>
            </a:r>
            <a:r>
              <a:rPr lang="ko-KR" altLang="en-US" sz="6000" dirty="0">
                <a:solidFill>
                  <a:srgbClr val="FF505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외곽＂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DFD67E-4C39-453E-8A22-9008B45725C1}"/>
              </a:ext>
            </a:extLst>
          </p:cNvPr>
          <p:cNvSpPr txBox="1"/>
          <p:nvPr/>
        </p:nvSpPr>
        <p:spPr>
          <a:xfrm>
            <a:off x="8085368" y="4697690"/>
            <a:ext cx="51274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FF505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“</a:t>
            </a:r>
            <a:r>
              <a:rPr lang="ko-KR" altLang="en-US" sz="6000" dirty="0">
                <a:solidFill>
                  <a:srgbClr val="FF5050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도심＂</a:t>
            </a:r>
          </a:p>
        </p:txBody>
      </p:sp>
    </p:spTree>
    <p:extLst>
      <p:ext uri="{BB962C8B-B14F-4D97-AF65-F5344CB8AC3E}">
        <p14:creationId xmlns:p14="http://schemas.microsoft.com/office/powerpoint/2010/main" val="1577959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1305</TotalTime>
  <Words>430</Words>
  <Application>Microsoft Office PowerPoint</Application>
  <PresentationFormat>와이드스크린</PresentationFormat>
  <Paragraphs>118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Wingdings</vt:lpstr>
      <vt:lpstr>-윤고딕320</vt:lpstr>
      <vt:lpstr>-윤고딕310</vt:lpstr>
      <vt:lpstr>나눔스퀘어 ExtraBold</vt:lpstr>
      <vt:lpstr>나눔명조</vt:lpstr>
      <vt:lpstr>-윤고딕330</vt:lpstr>
      <vt:lpstr>Arial</vt:lpstr>
      <vt:lpstr>맑은 고딕</vt:lpstr>
      <vt:lpstr>-윤고딕340</vt:lpstr>
      <vt:lpstr>Roboto</vt:lpstr>
      <vt:lpstr>-윤고딕360</vt:lpstr>
      <vt:lpstr>Office 테마</vt:lpstr>
      <vt:lpstr>사물인터넷의 무선 통신 : 아두이노를 이용한 스마트 락 프로젝트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범죄예방을 위해 소통하는 벽 “Smart Wall” </dc:title>
  <dc:creator>Lee Sungeun</dc:creator>
  <cp:lastModifiedBy>songseunggi</cp:lastModifiedBy>
  <cp:revision>103</cp:revision>
  <dcterms:created xsi:type="dcterms:W3CDTF">2019-10-22T11:11:11Z</dcterms:created>
  <dcterms:modified xsi:type="dcterms:W3CDTF">2019-12-30T04:49:38Z</dcterms:modified>
</cp:coreProperties>
</file>

<file path=docProps/thumbnail.jpeg>
</file>